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1" r:id="rId3"/>
    <p:sldId id="280" r:id="rId4"/>
    <p:sldId id="257" r:id="rId5"/>
    <p:sldId id="267" r:id="rId6"/>
    <p:sldId id="268" r:id="rId7"/>
    <p:sldId id="2103813185" r:id="rId8"/>
    <p:sldId id="284" r:id="rId9"/>
    <p:sldId id="296" r:id="rId10"/>
    <p:sldId id="297" r:id="rId11"/>
    <p:sldId id="300" r:id="rId12"/>
    <p:sldId id="298" r:id="rId13"/>
    <p:sldId id="299" r:id="rId14"/>
    <p:sldId id="276" r:id="rId15"/>
    <p:sldId id="293" r:id="rId16"/>
    <p:sldId id="269" r:id="rId17"/>
    <p:sldId id="275" r:id="rId18"/>
    <p:sldId id="270" r:id="rId19"/>
    <p:sldId id="277" r:id="rId20"/>
    <p:sldId id="262" r:id="rId21"/>
    <p:sldId id="274" r:id="rId22"/>
    <p:sldId id="273" r:id="rId23"/>
    <p:sldId id="281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82" r:id="rId34"/>
    <p:sldId id="278" r:id="rId35"/>
    <p:sldId id="279" r:id="rId36"/>
    <p:sldId id="264" r:id="rId37"/>
    <p:sldId id="271" r:id="rId38"/>
    <p:sldId id="263" r:id="rId39"/>
    <p:sldId id="265" r:id="rId40"/>
    <p:sldId id="266" r:id="rId41"/>
    <p:sldId id="283" r:id="rId42"/>
    <p:sldId id="272" r:id="rId4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5" autoAdjust="0"/>
    <p:restoredTop sz="86888" autoAdjust="0"/>
  </p:normalViewPr>
  <p:slideViewPr>
    <p:cSldViewPr snapToGrid="0">
      <p:cViewPr varScale="1">
        <p:scale>
          <a:sx n="139" d="100"/>
          <a:sy n="139" d="100"/>
        </p:scale>
        <p:origin x="8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961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05/02/2024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15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15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github.com/Azure/azure-kusto-sdm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3.png"/><Relationship Id="rId5" Type="http://schemas.openxmlformats.org/officeDocument/2006/relationships/image" Target="../media/image15.jpe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2.png"/><Relationship Id="rId5" Type="http://schemas.openxmlformats.org/officeDocument/2006/relationships/image" Target="../media/image15.jpe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3.png"/><Relationship Id="rId4" Type="http://schemas.openxmlformats.org/officeDocument/2006/relationships/image" Target="../media/image15.jpe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1732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24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0738718" y="5692324"/>
            <a:ext cx="141577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 err="1"/>
              <a:t>Core_Measurement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0C9218D-6D0D-6350-8936-46A8AEAA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2984" y="4023592"/>
            <a:ext cx="611302" cy="625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2038356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2038356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2038356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877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3948224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2038356" y="42552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2038356" y="44257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2038356" y="4618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24758" r="24680" b="18766"/>
          <a:stretch/>
        </p:blipFill>
        <p:spPr bwMode="auto">
          <a:xfrm>
            <a:off x="2777695" y="4243147"/>
            <a:ext cx="617761" cy="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237338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8209376" y="26804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8209376" y="285088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8209376" y="304339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397411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8209376" y="428117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8209376" y="445162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8209376" y="464412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9877254" y="26804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9877254" y="285088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9877254" y="304338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75" y="237337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9877254" y="428117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9877254" y="445161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9877254" y="464412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1051560" y="1240595"/>
            <a:ext cx="59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7073492" y="1243877"/>
            <a:ext cx="450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 (House)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711740" y="1919659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 -&gt; SQL</a:t>
            </a:r>
            <a:endParaRPr lang="en-CH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021689" y="3540506"/>
            <a:ext cx="3395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SQL -&gt; ADX, Fabric KQL Database</a:t>
            </a:r>
            <a:endParaRPr lang="en-C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7360900" y="1919659"/>
            <a:ext cx="387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-&gt;  SQL</a:t>
            </a:r>
            <a:endParaRPr lang="en-CH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7171679" y="3540506"/>
            <a:ext cx="43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 -&gt; Fabric KQL Database</a:t>
            </a:r>
            <a:endParaRPr lang="en-CH" sz="1600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2" y="5579177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2038357" y="5886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2038357" y="605668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2038357" y="624918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01601" y="5130895"/>
            <a:ext cx="278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</a:t>
            </a:r>
            <a:endParaRPr lang="en-CH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6BE4E1-EA71-33C9-20F4-1D5B58750768}"/>
              </a:ext>
            </a:extLst>
          </p:cNvPr>
          <p:cNvCxnSpPr/>
          <p:nvPr/>
        </p:nvCxnSpPr>
        <p:spPr>
          <a:xfrm>
            <a:off x="5234139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4F897-038C-522F-E065-29E895FA1D29}"/>
              </a:ext>
            </a:extLst>
          </p:cNvPr>
          <p:cNvCxnSpPr/>
          <p:nvPr/>
        </p:nvCxnSpPr>
        <p:spPr>
          <a:xfrm>
            <a:off x="5234139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6969D-ED6B-3334-25FC-79EBD799DF4C}"/>
              </a:ext>
            </a:extLst>
          </p:cNvPr>
          <p:cNvCxnSpPr/>
          <p:nvPr/>
        </p:nvCxnSpPr>
        <p:spPr>
          <a:xfrm>
            <a:off x="5234139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CCE0F8-E52D-9076-0623-0296060C9B67}"/>
              </a:ext>
            </a:extLst>
          </p:cNvPr>
          <p:cNvSpPr txBox="1"/>
          <p:nvPr/>
        </p:nvSpPr>
        <p:spPr>
          <a:xfrm>
            <a:off x="4416759" y="1919659"/>
            <a:ext cx="2596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</a:t>
            </a:r>
            <a:endParaRPr lang="en-CH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8CD2FF-E32F-C764-1463-DE16579F9D93}"/>
              </a:ext>
            </a:extLst>
          </p:cNvPr>
          <p:cNvCxnSpPr/>
          <p:nvPr/>
        </p:nvCxnSpPr>
        <p:spPr>
          <a:xfrm>
            <a:off x="5208366" y="424002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6A1742-C24F-DB5D-9AAA-99098EFD2D0A}"/>
              </a:ext>
            </a:extLst>
          </p:cNvPr>
          <p:cNvCxnSpPr/>
          <p:nvPr/>
        </p:nvCxnSpPr>
        <p:spPr>
          <a:xfrm>
            <a:off x="5208366" y="441047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37B566-3E7B-90E9-D9AB-B1B100961EA5}"/>
              </a:ext>
            </a:extLst>
          </p:cNvPr>
          <p:cNvCxnSpPr/>
          <p:nvPr/>
        </p:nvCxnSpPr>
        <p:spPr>
          <a:xfrm>
            <a:off x="5208366" y="460297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Microsoft Azure Data Explorer - Badges - Credly">
            <a:extLst>
              <a:ext uri="{FF2B5EF4-FFF2-40B4-BE49-F238E27FC236}">
                <a16:creationId xmlns:a16="http://schemas.microsoft.com/office/drawing/2014/main" id="{866C011E-C0D9-6F9E-26CF-2E8561F0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326450" y="4011431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QL Database (generic) | Microsoft Azure Color">
            <a:extLst>
              <a:ext uri="{FF2B5EF4-FFF2-40B4-BE49-F238E27FC236}">
                <a16:creationId xmlns:a16="http://schemas.microsoft.com/office/drawing/2014/main" id="{9A6CD97E-C62E-2E10-66AB-3ACA6F00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63" y="237337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30D756-11F9-780E-7A86-4332FFF27F16}"/>
              </a:ext>
            </a:extLst>
          </p:cNvPr>
          <p:cNvSpPr txBox="1"/>
          <p:nvPr/>
        </p:nvSpPr>
        <p:spPr>
          <a:xfrm>
            <a:off x="4379082" y="3540506"/>
            <a:ext cx="263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ADX -&gt; Data Lake (House)</a:t>
            </a:r>
            <a:endParaRPr lang="en-CH" sz="16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C17187-E960-ACB3-2FBA-BE8468E59891}"/>
              </a:ext>
            </a:extLst>
          </p:cNvPr>
          <p:cNvCxnSpPr>
            <a:cxnSpLocks/>
          </p:cNvCxnSpPr>
          <p:nvPr/>
        </p:nvCxnSpPr>
        <p:spPr>
          <a:xfrm>
            <a:off x="7013448" y="1211458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3D9EA9-33B3-1EC0-0B9A-7D4F5589BEC1}"/>
              </a:ext>
            </a:extLst>
          </p:cNvPr>
          <p:cNvCxnSpPr>
            <a:cxnSpLocks/>
          </p:cNvCxnSpPr>
          <p:nvPr/>
        </p:nvCxnSpPr>
        <p:spPr>
          <a:xfrm>
            <a:off x="957072" y="1757124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2701A1-91A9-0544-B0C7-A8D3608F9378}"/>
              </a:ext>
            </a:extLst>
          </p:cNvPr>
          <p:cNvCxnSpPr>
            <a:cxnSpLocks/>
          </p:cNvCxnSpPr>
          <p:nvPr/>
        </p:nvCxnSpPr>
        <p:spPr>
          <a:xfrm>
            <a:off x="957072" y="1205436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6AC4E0-37F5-45F2-4726-A98765AE058A}"/>
              </a:ext>
            </a:extLst>
          </p:cNvPr>
          <p:cNvCxnSpPr>
            <a:cxnSpLocks/>
          </p:cNvCxnSpPr>
          <p:nvPr/>
        </p:nvCxnSpPr>
        <p:spPr>
          <a:xfrm>
            <a:off x="961644" y="1199266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039091D6-28B0-7830-B684-24DA06A91BD5}"/>
              </a:ext>
            </a:extLst>
          </p:cNvPr>
          <p:cNvCxnSpPr>
            <a:cxnSpLocks/>
          </p:cNvCxnSpPr>
          <p:nvPr/>
        </p:nvCxnSpPr>
        <p:spPr>
          <a:xfrm>
            <a:off x="11637264" y="1194694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965E08D7-553A-CF58-81CD-F00918AB00F8}"/>
              </a:ext>
            </a:extLst>
          </p:cNvPr>
          <p:cNvCxnSpPr>
            <a:cxnSpLocks/>
          </p:cNvCxnSpPr>
          <p:nvPr/>
        </p:nvCxnSpPr>
        <p:spPr>
          <a:xfrm>
            <a:off x="954024" y="6678120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19314-5EA9-9F8C-CEE9-D2CB44424565}"/>
              </a:ext>
            </a:extLst>
          </p:cNvPr>
          <p:cNvCxnSpPr/>
          <p:nvPr/>
        </p:nvCxnSpPr>
        <p:spPr>
          <a:xfrm>
            <a:off x="5343712" y="584607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0C0BE4-F11B-FA26-1288-AE33CC85FC3C}"/>
              </a:ext>
            </a:extLst>
          </p:cNvPr>
          <p:cNvCxnSpPr/>
          <p:nvPr/>
        </p:nvCxnSpPr>
        <p:spPr>
          <a:xfrm>
            <a:off x="5343712" y="601651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7234E1-0117-BD36-013C-E4B6A94FAEDD}"/>
              </a:ext>
            </a:extLst>
          </p:cNvPr>
          <p:cNvCxnSpPr/>
          <p:nvPr/>
        </p:nvCxnSpPr>
        <p:spPr>
          <a:xfrm>
            <a:off x="5343712" y="620902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Microsoft Azure Data Explorer - Badges - Credly">
            <a:extLst>
              <a:ext uri="{FF2B5EF4-FFF2-40B4-BE49-F238E27FC236}">
                <a16:creationId xmlns:a16="http://schemas.microsoft.com/office/drawing/2014/main" id="{F46768D5-9B7D-E8EE-8826-CB2283BC5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461796" y="5617476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72B9632-2274-13C1-95AF-4D51DC662891}"/>
              </a:ext>
            </a:extLst>
          </p:cNvPr>
          <p:cNvSpPr txBox="1"/>
          <p:nvPr/>
        </p:nvSpPr>
        <p:spPr>
          <a:xfrm>
            <a:off x="4293109" y="5130895"/>
            <a:ext cx="282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ADX -&gt; Fabric KQL Database</a:t>
            </a:r>
            <a:endParaRPr lang="en-CH" sz="1600" dirty="0"/>
          </a:p>
        </p:txBody>
      </p:sp>
      <p:pic>
        <p:nvPicPr>
          <p:cNvPr id="60" name="Picture 2" descr="SQL Database (generic) | Microsoft Azure Color">
            <a:extLst>
              <a:ext uri="{FF2B5EF4-FFF2-40B4-BE49-F238E27FC236}">
                <a16:creationId xmlns:a16="http://schemas.microsoft.com/office/drawing/2014/main" id="{17403FEB-B825-134B-2280-6B88D52A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85" y="555802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80D172-91BA-A0B8-7047-1B9ED0D3DA20}"/>
              </a:ext>
            </a:extLst>
          </p:cNvPr>
          <p:cNvCxnSpPr/>
          <p:nvPr/>
        </p:nvCxnSpPr>
        <p:spPr>
          <a:xfrm>
            <a:off x="8200560" y="58650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FF189029-171A-03AE-AB66-BC93C3E5DD6C}"/>
              </a:ext>
            </a:extLst>
          </p:cNvPr>
          <p:cNvCxnSpPr/>
          <p:nvPr/>
        </p:nvCxnSpPr>
        <p:spPr>
          <a:xfrm>
            <a:off x="8200560" y="60355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483EC56-5614-ACF6-447D-0181B0186D0D}"/>
              </a:ext>
            </a:extLst>
          </p:cNvPr>
          <p:cNvCxnSpPr/>
          <p:nvPr/>
        </p:nvCxnSpPr>
        <p:spPr>
          <a:xfrm>
            <a:off x="8200560" y="62280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40E69E7-206F-6A37-9C2F-041414E75E25}"/>
              </a:ext>
            </a:extLst>
          </p:cNvPr>
          <p:cNvCxnSpPr/>
          <p:nvPr/>
        </p:nvCxnSpPr>
        <p:spPr>
          <a:xfrm>
            <a:off x="9868438" y="58650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F2C0FDAA-17FB-A777-A52B-D1E9DAE486C9}"/>
              </a:ext>
            </a:extLst>
          </p:cNvPr>
          <p:cNvCxnSpPr/>
          <p:nvPr/>
        </p:nvCxnSpPr>
        <p:spPr>
          <a:xfrm>
            <a:off x="9868438" y="60355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2FD7FFB-51F7-07F0-DF3A-2A2493C87019}"/>
              </a:ext>
            </a:extLst>
          </p:cNvPr>
          <p:cNvCxnSpPr/>
          <p:nvPr/>
        </p:nvCxnSpPr>
        <p:spPr>
          <a:xfrm>
            <a:off x="9868438" y="62280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6BC9A77-C42B-35A5-143D-6BA2E81292A3}"/>
              </a:ext>
            </a:extLst>
          </p:cNvPr>
          <p:cNvSpPr txBox="1"/>
          <p:nvPr/>
        </p:nvSpPr>
        <p:spPr>
          <a:xfrm>
            <a:off x="7097837" y="5130895"/>
            <a:ext cx="447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 -&gt; Fabric KQL Database</a:t>
            </a:r>
            <a:endParaRPr lang="en-CH" sz="1600" dirty="0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B22985B-A7C9-D571-7709-53F262A4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988" y="5729805"/>
            <a:ext cx="611302" cy="625039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075D5CFA-81AB-DC57-B421-DCD4FA69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0825" y="5734231"/>
            <a:ext cx="611302" cy="625039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4B9380EF-E584-513F-D453-640DA93D39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7097" y="2391184"/>
            <a:ext cx="680032" cy="694307"/>
          </a:xfrm>
          <a:prstGeom prst="rect">
            <a:avLst/>
          </a:prstGeom>
        </p:spPr>
      </p:pic>
      <p:pic>
        <p:nvPicPr>
          <p:cNvPr id="1043" name="Picture 6" descr="Azure Data Lake Storage Connector - Mule 4">
            <a:extLst>
              <a:ext uri="{FF2B5EF4-FFF2-40B4-BE49-F238E27FC236}">
                <a16:creationId xmlns:a16="http://schemas.microsoft.com/office/drawing/2014/main" id="{C80AA2CB-11B2-DC53-9894-3C9D0DEA0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5818461" y="2652480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934D5A3F-8F0B-C6DE-FF91-922D897A59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4211" y="3949671"/>
            <a:ext cx="680032" cy="694307"/>
          </a:xfrm>
          <a:prstGeom prst="rect">
            <a:avLst/>
          </a:prstGeom>
        </p:spPr>
      </p:pic>
      <p:pic>
        <p:nvPicPr>
          <p:cNvPr id="1045" name="Picture 6" descr="Azure Data Lake Storage Connector - Mule 4">
            <a:extLst>
              <a:ext uri="{FF2B5EF4-FFF2-40B4-BE49-F238E27FC236}">
                <a16:creationId xmlns:a16="http://schemas.microsoft.com/office/drawing/2014/main" id="{6A353E4A-A651-A0BE-9DC5-91E624A5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5815575" y="4210967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E7911D9F-7B04-46C7-8B49-CEB86AC2E4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6249" y="5623495"/>
            <a:ext cx="680032" cy="694307"/>
          </a:xfrm>
          <a:prstGeom prst="rect">
            <a:avLst/>
          </a:prstGeom>
        </p:spPr>
      </p:pic>
      <p:pic>
        <p:nvPicPr>
          <p:cNvPr id="1047" name="Picture 6" descr="Azure Data Lake Storage Connector - Mule 4">
            <a:extLst>
              <a:ext uri="{FF2B5EF4-FFF2-40B4-BE49-F238E27FC236}">
                <a16:creationId xmlns:a16="http://schemas.microsoft.com/office/drawing/2014/main" id="{A59DBDC8-E695-98C3-FC64-16D796E5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2837613" y="5884791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946FF7F8-A79B-BB05-2E2C-E0D9CFC32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387" y="2415222"/>
            <a:ext cx="680032" cy="694307"/>
          </a:xfrm>
          <a:prstGeom prst="rect">
            <a:avLst/>
          </a:prstGeom>
        </p:spPr>
      </p:pic>
      <p:pic>
        <p:nvPicPr>
          <p:cNvPr id="1049" name="Picture 6" descr="Azure Data Lake Storage Connector - Mule 4">
            <a:extLst>
              <a:ext uri="{FF2B5EF4-FFF2-40B4-BE49-F238E27FC236}">
                <a16:creationId xmlns:a16="http://schemas.microsoft.com/office/drawing/2014/main" id="{C727CDF2-8D9F-802D-7329-3FC0B0D63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18751" y="2676518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63F642B8-30F6-B409-3C78-900C39A5F8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387" y="4012025"/>
            <a:ext cx="680032" cy="694307"/>
          </a:xfrm>
          <a:prstGeom prst="rect">
            <a:avLst/>
          </a:prstGeom>
        </p:spPr>
      </p:pic>
      <p:pic>
        <p:nvPicPr>
          <p:cNvPr id="1051" name="Picture 6" descr="Azure Data Lake Storage Connector - Mule 4">
            <a:extLst>
              <a:ext uri="{FF2B5EF4-FFF2-40B4-BE49-F238E27FC236}">
                <a16:creationId xmlns:a16="http://schemas.microsoft.com/office/drawing/2014/main" id="{CA0C68AA-0E54-6E94-CA51-765851E83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18751" y="4273321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8A0C893-3B28-32EC-8CF1-0370A9E7DA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2365" y="5558043"/>
            <a:ext cx="680032" cy="694307"/>
          </a:xfrm>
          <a:prstGeom prst="rect">
            <a:avLst/>
          </a:prstGeom>
        </p:spPr>
      </p:pic>
      <p:pic>
        <p:nvPicPr>
          <p:cNvPr id="1053" name="Picture 6" descr="Azure Data Lake Storage Connector - Mule 4">
            <a:extLst>
              <a:ext uri="{FF2B5EF4-FFF2-40B4-BE49-F238E27FC236}">
                <a16:creationId xmlns:a16="http://schemas.microsoft.com/office/drawing/2014/main" id="{245D74E8-8B00-7A84-4A95-39CBB7AC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43729" y="5819339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B2A72D12-5996-9B9F-95BB-B33A29A3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1609" y="4036394"/>
            <a:ext cx="611302" cy="625039"/>
          </a:xfrm>
          <a:prstGeom prst="rect">
            <a:avLst/>
          </a:prstGeom>
        </p:spPr>
      </p:pic>
      <p:pic>
        <p:nvPicPr>
          <p:cNvPr id="1055" name="Picture 4" descr="Microsoft Azure Data Explorer - Badges - Credly">
            <a:extLst>
              <a:ext uri="{FF2B5EF4-FFF2-40B4-BE49-F238E27FC236}">
                <a16:creationId xmlns:a16="http://schemas.microsoft.com/office/drawing/2014/main" id="{94669F70-16AF-B84D-4DF7-BF61FA3C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24758" r="24680" b="18766"/>
          <a:stretch/>
        </p:blipFill>
        <p:spPr bwMode="auto">
          <a:xfrm>
            <a:off x="10386320" y="4255949"/>
            <a:ext cx="617761" cy="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in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12630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13619B-0347-B375-6888-CB64A1AD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72" y="2436444"/>
            <a:ext cx="724987" cy="716750"/>
          </a:xfrm>
          <a:prstGeom prst="rect">
            <a:avLst/>
          </a:prstGeom>
        </p:spPr>
      </p:pic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485583" y="2241629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ADF/Synapse/Fabric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31487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906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4E0E-0B7B-484D-8F04-35C42303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Licensing/Support/Warranty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0A30-CC12-4A79-815D-1C4BF0C74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license required </a:t>
            </a:r>
          </a:p>
          <a:p>
            <a:pPr lvl="1"/>
            <a:r>
              <a:rPr lang="en-US" dirty="0"/>
              <a:t>-&gt; The source code is available, and you can modify it according to your needs</a:t>
            </a:r>
          </a:p>
          <a:p>
            <a:r>
              <a:rPr lang="en-US" dirty="0"/>
              <a:t>There is no official support, I help in the context of my engagements</a:t>
            </a:r>
          </a:p>
          <a:p>
            <a:pPr lvl="1"/>
            <a:r>
              <a:rPr lang="en-US" dirty="0"/>
              <a:t>Improvements from other projects can be shared</a:t>
            </a:r>
          </a:p>
          <a:p>
            <a:r>
              <a:rPr lang="en-US" dirty="0"/>
              <a:t>There is no warranty at all</a:t>
            </a:r>
          </a:p>
          <a:p>
            <a:pPr lvl="1"/>
            <a:r>
              <a:rPr lang="en-US" dirty="0"/>
              <a:t>If you use the Toolbox</a:t>
            </a:r>
          </a:p>
          <a:p>
            <a:pPr lvl="2"/>
            <a:r>
              <a:rPr lang="en-US" dirty="0"/>
              <a:t>You must verify and test the code</a:t>
            </a:r>
          </a:p>
          <a:p>
            <a:pPr lvl="2"/>
            <a:r>
              <a:rPr lang="en-US" dirty="0"/>
              <a:t>You are responsible for everything that happens with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27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3726</Words>
  <Application>Microsoft Office PowerPoint</Application>
  <PresentationFormat>Widescreen</PresentationFormat>
  <Paragraphs>528</Paragraphs>
  <Slides>42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Main Benefits of the toolbox</vt:lpstr>
      <vt:lpstr>SDMT – Sliced Data Migration Tool - Overview</vt:lpstr>
      <vt:lpstr>SDMT – Sliced Data Migration Tool – Error slice</vt:lpstr>
      <vt:lpstr>SDMT – Sliced Data Migration Tool - Restart</vt:lpstr>
      <vt:lpstr>Licensing/Support/Warranty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Usage </vt:lpstr>
      <vt:lpstr>Telemetry Info in ADF, ADX and SQL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39</cp:revision>
  <dcterms:created xsi:type="dcterms:W3CDTF">2023-05-03T09:56:54Z</dcterms:created>
  <dcterms:modified xsi:type="dcterms:W3CDTF">2024-02-06T13:36:52Z</dcterms:modified>
</cp:coreProperties>
</file>